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676" r:id="rId5"/>
  </p:sldMasterIdLst>
  <p:notesMasterIdLst>
    <p:notesMasterId r:id="rId8"/>
  </p:notesMasterIdLst>
  <p:sldIdLst>
    <p:sldId id="274" r:id="rId6"/>
    <p:sldId id="27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DA846D-A0AE-B2FA-5E21-3806AA5E2B6C}" name="Nayonika Kulkarni" initials="NK" userId="S::Nayonika.10685671@ltimindtree.com::637c1d92-6ebc-4a76-89c6-6ae488487a3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05B"/>
    <a:srgbClr val="013DAD"/>
    <a:srgbClr val="673BCD"/>
    <a:srgbClr val="010648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CD917F-D9F4-49BF-90D2-9F7DB443ED60}" v="65" dt="2024-07-02T04:40:38.1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3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microsoft.com/office/2018/10/relationships/authors" Target="authors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urav Jain" userId="6d97fb06-7884-4c7b-adfa-e29e7e0487d2" providerId="ADAL" clId="{07CD917F-D9F4-49BF-90D2-9F7DB443ED60}"/>
    <pc:docChg chg="delSld modSld">
      <pc:chgData name="Gaurav Jain" userId="6d97fb06-7884-4c7b-adfa-e29e7e0487d2" providerId="ADAL" clId="{07CD917F-D9F4-49BF-90D2-9F7DB443ED60}" dt="2024-07-02T04:40:38.192" v="69"/>
      <pc:docMkLst>
        <pc:docMk/>
      </pc:docMkLst>
      <pc:sldChg chg="del">
        <pc:chgData name="Gaurav Jain" userId="6d97fb06-7884-4c7b-adfa-e29e7e0487d2" providerId="ADAL" clId="{07CD917F-D9F4-49BF-90D2-9F7DB443ED60}" dt="2024-07-02T04:30:42.820" v="0" actId="47"/>
        <pc:sldMkLst>
          <pc:docMk/>
          <pc:sldMk cId="838643872" sldId="257"/>
        </pc:sldMkLst>
      </pc:sldChg>
      <pc:sldChg chg="del">
        <pc:chgData name="Gaurav Jain" userId="6d97fb06-7884-4c7b-adfa-e29e7e0487d2" providerId="ADAL" clId="{07CD917F-D9F4-49BF-90D2-9F7DB443ED60}" dt="2024-07-02T04:30:44.851" v="1" actId="47"/>
        <pc:sldMkLst>
          <pc:docMk/>
          <pc:sldMk cId="2127014093" sldId="262"/>
        </pc:sldMkLst>
      </pc:sldChg>
      <pc:sldChg chg="modSp mod modTransition modAnim">
        <pc:chgData name="Gaurav Jain" userId="6d97fb06-7884-4c7b-adfa-e29e7e0487d2" providerId="ADAL" clId="{07CD917F-D9F4-49BF-90D2-9F7DB443ED60}" dt="2024-07-02T04:40:38.192" v="69"/>
        <pc:sldMkLst>
          <pc:docMk/>
          <pc:sldMk cId="3117675785" sldId="270"/>
        </pc:sldMkLst>
        <pc:spChg chg="mod">
          <ac:chgData name="Gaurav Jain" userId="6d97fb06-7884-4c7b-adfa-e29e7e0487d2" providerId="ADAL" clId="{07CD917F-D9F4-49BF-90D2-9F7DB443ED60}" dt="2024-07-02T04:39:24.902" v="66" actId="14100"/>
          <ac:spMkLst>
            <pc:docMk/>
            <pc:sldMk cId="3117675785" sldId="270"/>
            <ac:spMk id="12" creationId="{A15ADE60-273B-AF7A-ABA6-9FC9D00F4264}"/>
          </ac:spMkLst>
        </pc:spChg>
        <pc:spChg chg="mod">
          <ac:chgData name="Gaurav Jain" userId="6d97fb06-7884-4c7b-adfa-e29e7e0487d2" providerId="ADAL" clId="{07CD917F-D9F4-49BF-90D2-9F7DB443ED60}" dt="2024-07-02T04:39:34.270" v="67" actId="14100"/>
          <ac:spMkLst>
            <pc:docMk/>
            <pc:sldMk cId="3117675785" sldId="270"/>
            <ac:spMk id="19" creationId="{00283EDE-74F2-A44F-274D-BAE1C3B160DE}"/>
          </ac:spMkLst>
        </pc:spChg>
      </pc:sldChg>
      <pc:sldChg chg="addSp modSp mod modTransition modAnim">
        <pc:chgData name="Gaurav Jain" userId="6d97fb06-7884-4c7b-adfa-e29e7e0487d2" providerId="ADAL" clId="{07CD917F-D9F4-49BF-90D2-9F7DB443ED60}" dt="2024-07-02T04:38:20.159" v="65"/>
        <pc:sldMkLst>
          <pc:docMk/>
          <pc:sldMk cId="3103634635" sldId="274"/>
        </pc:sldMkLst>
        <pc:spChg chg="mod">
          <ac:chgData name="Gaurav Jain" userId="6d97fb06-7884-4c7b-adfa-e29e7e0487d2" providerId="ADAL" clId="{07CD917F-D9F4-49BF-90D2-9F7DB443ED60}" dt="2024-07-02T04:34:36.995" v="32" actId="14100"/>
          <ac:spMkLst>
            <pc:docMk/>
            <pc:sldMk cId="3103634635" sldId="274"/>
            <ac:spMk id="2" creationId="{629BAB5B-559E-711A-CE01-B2EB9385D568}"/>
          </ac:spMkLst>
        </pc:spChg>
        <pc:spChg chg="mod">
          <ac:chgData name="Gaurav Jain" userId="6d97fb06-7884-4c7b-adfa-e29e7e0487d2" providerId="ADAL" clId="{07CD917F-D9F4-49BF-90D2-9F7DB443ED60}" dt="2024-07-02T04:35:13.749" v="33" actId="164"/>
          <ac:spMkLst>
            <pc:docMk/>
            <pc:sldMk cId="3103634635" sldId="274"/>
            <ac:spMk id="14" creationId="{F5DBD675-BE82-5132-E800-689BF09AA713}"/>
          </ac:spMkLst>
        </pc:spChg>
        <pc:spChg chg="mod">
          <ac:chgData name="Gaurav Jain" userId="6d97fb06-7884-4c7b-adfa-e29e7e0487d2" providerId="ADAL" clId="{07CD917F-D9F4-49BF-90D2-9F7DB443ED60}" dt="2024-07-02T04:35:13.749" v="33" actId="164"/>
          <ac:spMkLst>
            <pc:docMk/>
            <pc:sldMk cId="3103634635" sldId="274"/>
            <ac:spMk id="18" creationId="{D9940DE4-803E-DC79-88C1-B10530F26912}"/>
          </ac:spMkLst>
        </pc:spChg>
        <pc:spChg chg="mod">
          <ac:chgData name="Gaurav Jain" userId="6d97fb06-7884-4c7b-adfa-e29e7e0487d2" providerId="ADAL" clId="{07CD917F-D9F4-49BF-90D2-9F7DB443ED60}" dt="2024-07-02T04:35:18.859" v="34" actId="164"/>
          <ac:spMkLst>
            <pc:docMk/>
            <pc:sldMk cId="3103634635" sldId="274"/>
            <ac:spMk id="19" creationId="{77A9EAD9-3598-76CE-FBF0-1F99F79028FD}"/>
          </ac:spMkLst>
        </pc:spChg>
        <pc:spChg chg="mod">
          <ac:chgData name="Gaurav Jain" userId="6d97fb06-7884-4c7b-adfa-e29e7e0487d2" providerId="ADAL" clId="{07CD917F-D9F4-49BF-90D2-9F7DB443ED60}" dt="2024-07-02T04:35:18.859" v="34" actId="164"/>
          <ac:spMkLst>
            <pc:docMk/>
            <pc:sldMk cId="3103634635" sldId="274"/>
            <ac:spMk id="20" creationId="{99906209-33D2-C97C-350C-30D685C0F171}"/>
          </ac:spMkLst>
        </pc:spChg>
        <pc:spChg chg="mod">
          <ac:chgData name="Gaurav Jain" userId="6d97fb06-7884-4c7b-adfa-e29e7e0487d2" providerId="ADAL" clId="{07CD917F-D9F4-49BF-90D2-9F7DB443ED60}" dt="2024-07-02T04:35:24.507" v="35" actId="164"/>
          <ac:spMkLst>
            <pc:docMk/>
            <pc:sldMk cId="3103634635" sldId="274"/>
            <ac:spMk id="21" creationId="{28F159B8-A4AF-98A0-0734-324C0FFF2386}"/>
          </ac:spMkLst>
        </pc:spChg>
        <pc:spChg chg="mod">
          <ac:chgData name="Gaurav Jain" userId="6d97fb06-7884-4c7b-adfa-e29e7e0487d2" providerId="ADAL" clId="{07CD917F-D9F4-49BF-90D2-9F7DB443ED60}" dt="2024-07-02T04:35:24.507" v="35" actId="164"/>
          <ac:spMkLst>
            <pc:docMk/>
            <pc:sldMk cId="3103634635" sldId="274"/>
            <ac:spMk id="23" creationId="{C123F15E-8AF2-6BD1-A695-5EA5DEA0C088}"/>
          </ac:spMkLst>
        </pc:spChg>
        <pc:grpChg chg="add mod">
          <ac:chgData name="Gaurav Jain" userId="6d97fb06-7884-4c7b-adfa-e29e7e0487d2" providerId="ADAL" clId="{07CD917F-D9F4-49BF-90D2-9F7DB443ED60}" dt="2024-07-02T04:35:13.749" v="33" actId="164"/>
          <ac:grpSpMkLst>
            <pc:docMk/>
            <pc:sldMk cId="3103634635" sldId="274"/>
            <ac:grpSpMk id="3" creationId="{95A9ECBC-D941-58A2-DDA3-5D83194F4CD4}"/>
          </ac:grpSpMkLst>
        </pc:grpChg>
        <pc:grpChg chg="add mod">
          <ac:chgData name="Gaurav Jain" userId="6d97fb06-7884-4c7b-adfa-e29e7e0487d2" providerId="ADAL" clId="{07CD917F-D9F4-49BF-90D2-9F7DB443ED60}" dt="2024-07-02T04:35:18.859" v="34" actId="164"/>
          <ac:grpSpMkLst>
            <pc:docMk/>
            <pc:sldMk cId="3103634635" sldId="274"/>
            <ac:grpSpMk id="4" creationId="{09AE921B-A1FB-930E-52E6-6518CAD3DF01}"/>
          </ac:grpSpMkLst>
        </pc:grpChg>
        <pc:grpChg chg="add mod">
          <ac:chgData name="Gaurav Jain" userId="6d97fb06-7884-4c7b-adfa-e29e7e0487d2" providerId="ADAL" clId="{07CD917F-D9F4-49BF-90D2-9F7DB443ED60}" dt="2024-07-02T04:35:24.507" v="35" actId="164"/>
          <ac:grpSpMkLst>
            <pc:docMk/>
            <pc:sldMk cId="3103634635" sldId="274"/>
            <ac:grpSpMk id="5" creationId="{882C6ACF-29DF-02AC-F5CA-690198EBE281}"/>
          </ac:grpSpMkLst>
        </pc:grpChg>
      </pc:sldChg>
      <pc:sldMasterChg chg="delSldLayout">
        <pc:chgData name="Gaurav Jain" userId="6d97fb06-7884-4c7b-adfa-e29e7e0487d2" providerId="ADAL" clId="{07CD917F-D9F4-49BF-90D2-9F7DB443ED60}" dt="2024-07-02T04:30:44.851" v="1" actId="47"/>
        <pc:sldMasterMkLst>
          <pc:docMk/>
          <pc:sldMasterMk cId="1545733337" sldId="2147483662"/>
        </pc:sldMasterMkLst>
        <pc:sldLayoutChg chg="del">
          <pc:chgData name="Gaurav Jain" userId="6d97fb06-7884-4c7b-adfa-e29e7e0487d2" providerId="ADAL" clId="{07CD917F-D9F4-49BF-90D2-9F7DB443ED60}" dt="2024-07-02T04:30:42.820" v="0" actId="47"/>
          <pc:sldLayoutMkLst>
            <pc:docMk/>
            <pc:sldMasterMk cId="1545733337" sldId="2147483662"/>
            <pc:sldLayoutMk cId="764385948" sldId="2147483674"/>
          </pc:sldLayoutMkLst>
        </pc:sldLayoutChg>
        <pc:sldLayoutChg chg="del">
          <pc:chgData name="Gaurav Jain" userId="6d97fb06-7884-4c7b-adfa-e29e7e0487d2" providerId="ADAL" clId="{07CD917F-D9F4-49BF-90D2-9F7DB443ED60}" dt="2024-07-02T04:30:44.851" v="1" actId="47"/>
          <pc:sldLayoutMkLst>
            <pc:docMk/>
            <pc:sldMasterMk cId="1545733337" sldId="2147483662"/>
            <pc:sldLayoutMk cId="2268471732" sldId="2147483675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5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CEFC3-E2D0-4580-9ECA-2AF569219A1E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53A60-5364-4F9E-B375-3207804AC6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06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emf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FCA1E3-3298-9140-FFB4-72CEAF7C805E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5D30BE-7ACD-7235-1775-0FFA2D8904AF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4D6B2F-B4AE-A3B5-9C03-4E75016DB4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77C972-389D-9E96-E420-6986C0C026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DC75C1-0D1B-684B-D319-267B5909AE02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471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78557769-7E98-AC95-7A3B-9FD3D93BBF9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4772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017E8AAD-F0C0-1CBC-68B7-41968483903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197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2">
            <a:extLst>
              <a:ext uri="{FF2B5EF4-FFF2-40B4-BE49-F238E27FC236}">
                <a16:creationId xmlns:a16="http://schemas.microsoft.com/office/drawing/2014/main" id="{35529C05-3217-CF18-E95C-BAAF16D69198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954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">
            <a:extLst>
              <a:ext uri="{FF2B5EF4-FFF2-40B4-BE49-F238E27FC236}">
                <a16:creationId xmlns:a16="http://schemas.microsoft.com/office/drawing/2014/main" id="{F8935D78-F32A-112D-E0D4-4965B8BAAC5F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0652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9E858AB8-CC71-90D1-A126-89842A19EBBE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20997048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FAE92-0087-A6CB-2835-E9B8992F2E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50" y="-1378"/>
            <a:ext cx="12194450" cy="6859378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FC5B7B3-CC29-9E80-737D-CB9485DADE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1053" y="3632304"/>
            <a:ext cx="3745953" cy="757130"/>
          </a:xfrm>
          <a:noFill/>
        </p:spPr>
        <p:txBody>
          <a:bodyPr wrap="square" rtlCol="0">
            <a:spAutoFit/>
          </a:bodyPr>
          <a:lstStyle>
            <a:lvl1pPr algn="l">
              <a:defRPr lang="en-US" sz="2400" b="1" dirty="0">
                <a:solidFill>
                  <a:schemeClr val="accent3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272AE8E-DD74-36ED-0408-AF7A8E733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053" y="5515499"/>
            <a:ext cx="5002530" cy="553482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13E99AF-1DBE-CB1F-C599-FF545B5A5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053" y="6068981"/>
            <a:ext cx="5584947" cy="439769"/>
          </a:xfrm>
        </p:spPr>
        <p:txBody>
          <a:bodyPr>
            <a:norm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GB"/>
              <a:t>Presenter Name | Month, 20XX</a:t>
            </a:r>
            <a:endParaRPr lang="en-US"/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D18ED2C9-FBE3-4D72-D3FC-2C77043120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1176" y="349250"/>
            <a:ext cx="2230867" cy="41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F656F8-AB61-AEDD-A264-E9E1C620A8C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1053" y="1917596"/>
            <a:ext cx="40386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767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D64441-8BCD-7408-C27F-2F0C8A3B39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09226F-229F-7B82-863B-3BDB96CFC5DE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E63667-AB98-6F8A-81FB-92E67431DB3D}"/>
              </a:ext>
            </a:extLst>
          </p:cNvPr>
          <p:cNvSpPr txBox="1"/>
          <p:nvPr userDrawn="1"/>
        </p:nvSpPr>
        <p:spPr>
          <a:xfrm>
            <a:off x="2553221" y="2875001"/>
            <a:ext cx="708555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600" b="1" i="0">
                <a:solidFill>
                  <a:schemeClr val="bg2"/>
                </a:solidFill>
                <a:latin typeface="Frutiger LT Pro 55 Roman" panose="020B0602020204020204" pitchFamily="34" charset="77"/>
              </a:rPr>
              <a:t>Thank You</a:t>
            </a:r>
            <a:endParaRPr lang="en-US" sz="5400" b="1" i="0">
              <a:solidFill>
                <a:schemeClr val="bg2"/>
              </a:solidFill>
              <a:latin typeface="Frutiger LT Pro 55 Roman" panose="020B06020202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422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07F311-1457-5C29-EE73-31AD6BF27B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FD578D-6F1C-785E-4DEE-F4DB60857D0B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52C3C2-02C9-7E19-4265-285ACAE2C3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31F22B-AEE5-D2EC-7731-5BBF05B213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2792F2-B64A-1019-78BE-D5B5A171BC48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001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AC8710-3874-585E-79C1-EB0F1E231E06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28C24-D4D9-1F34-9AA5-7D2400FDBF64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CF873D-6CFF-0E04-0739-479F69D6E6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C5DFA6-3E36-EC0D-AD31-6912907EA7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2AEFDD8-B6C7-EB68-7105-6513A80A0C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88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6A441A4-32D2-D862-FBD4-36105BE98FC5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9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A094102-CCF4-B804-0BAE-3F853A423999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617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DF1BD3-5D79-5DE1-42E0-786F8696E331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00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ACCD4F-7873-9234-92E4-43DA62DB3F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58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3687C577-048B-1FA1-0916-995ED5796B0C}"/>
              </a:ext>
            </a:extLst>
          </p:cNvPr>
          <p:cNvSpPr/>
          <p:nvPr userDrawn="1"/>
        </p:nvSpPr>
        <p:spPr>
          <a:xfrm rot="-5400000">
            <a:off x="2888672" y="-2888672"/>
            <a:ext cx="6414655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chemeClr val="bg1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391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FC54D1F2-D377-D3E0-AF3C-5B8929A1DFCA}"/>
              </a:ext>
            </a:extLst>
          </p:cNvPr>
          <p:cNvSpPr/>
          <p:nvPr userDrawn="1"/>
        </p:nvSpPr>
        <p:spPr>
          <a:xfrm rot="-5400000">
            <a:off x="2923309" y="-2923309"/>
            <a:ext cx="6345382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7555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2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73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71" r:id="rId3"/>
    <p:sldLayoutId id="2147483666" r:id="rId4"/>
    <p:sldLayoutId id="2147483667" r:id="rId5"/>
    <p:sldLayoutId id="2147483668" r:id="rId6"/>
    <p:sldLayoutId id="2147483669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068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microsoft.com/office/2007/relationships/hdphoto" Target="../media/hdphoto2.wdp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BAB5B-559E-711A-CE01-B2EB9385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63" y="103110"/>
            <a:ext cx="10463816" cy="1325563"/>
          </a:xfrm>
        </p:spPr>
        <p:txBody>
          <a:bodyPr/>
          <a:lstStyle/>
          <a:p>
            <a:r>
              <a:rPr lang="en-US" dirty="0">
                <a:latin typeface="Frutiger LT Pro 45 Light" panose="020B0403030504020204" pitchFamily="34" charset="0"/>
              </a:rPr>
              <a:t>An LLM powered Integration Assistant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8EF9E73-082A-31A8-5E44-587FB019C0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3" b="59782"/>
          <a:stretch/>
        </p:blipFill>
        <p:spPr bwMode="auto">
          <a:xfrm>
            <a:off x="389063" y="2191178"/>
            <a:ext cx="6281560" cy="2475644"/>
          </a:xfrm>
          <a:prstGeom prst="roundRect">
            <a:avLst>
              <a:gd name="adj" fmla="val 2891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5A9ECBC-D941-58A2-DDA3-5D83194F4CD4}"/>
              </a:ext>
            </a:extLst>
          </p:cNvPr>
          <p:cNvGrpSpPr/>
          <p:nvPr/>
        </p:nvGrpSpPr>
        <p:grpSpPr>
          <a:xfrm>
            <a:off x="7570949" y="1200933"/>
            <a:ext cx="4226310" cy="1317415"/>
            <a:chOff x="7570949" y="1200933"/>
            <a:chExt cx="4226310" cy="131741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9940DE4-803E-DC79-88C1-B10530F26912}"/>
                </a:ext>
              </a:extLst>
            </p:cNvPr>
            <p:cNvSpPr txBox="1"/>
            <p:nvPr/>
          </p:nvSpPr>
          <p:spPr>
            <a:xfrm>
              <a:off x="7570949" y="1200933"/>
              <a:ext cx="4226310" cy="1317415"/>
            </a:xfrm>
            <a:prstGeom prst="roundRect">
              <a:avLst>
                <a:gd name="adj" fmla="val 5781"/>
              </a:avLst>
            </a:prstGeom>
            <a:solidFill>
              <a:schemeClr val="bg1"/>
            </a:solidFill>
            <a:ln w="15875">
              <a:solidFill>
                <a:srgbClr val="002060"/>
              </a:solidFill>
            </a:ln>
          </p:spPr>
          <p:txBody>
            <a:bodyPr wrap="square" lIns="91440" tIns="468000" rIns="91440" bIns="0" anchor="t">
              <a:noAutofit/>
            </a:bodyPr>
            <a:lstStyle/>
            <a:p>
              <a:pPr marL="0" marR="0" lvl="1" defTabSz="914332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Frutiger LT Pro 45 Light" panose="020B0403030504020204" pitchFamily="34" charset="0"/>
                  <a:ea typeface="ヒラギノ角ゴ Pro W3"/>
                  <a:cs typeface="Calibri Light" panose="020F0302020204030204" pitchFamily="34" charset="0"/>
                </a:rPr>
                <a:t>Ask any question related to integration between SAP and 3rd party application given the two datasets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5DBD675-BE82-5132-E800-689BF09AA713}"/>
                </a:ext>
              </a:extLst>
            </p:cNvPr>
            <p:cNvSpPr/>
            <p:nvPr/>
          </p:nvSpPr>
          <p:spPr>
            <a:xfrm>
              <a:off x="7570949" y="1200933"/>
              <a:ext cx="4226310" cy="432000"/>
            </a:xfrm>
            <a:prstGeom prst="roundRect">
              <a:avLst/>
            </a:prstGeom>
            <a:solidFill>
              <a:srgbClr val="002060"/>
            </a:solidFill>
          </p:spPr>
          <p:txBody>
            <a:bodyPr wrap="square" anchor="ctr">
              <a:noAutofit/>
            </a:bodyPr>
            <a:lstStyle/>
            <a:p>
              <a:pPr defTabSz="914400"/>
              <a:r>
                <a:rPr lang="en-US" sz="1600" b="1" dirty="0">
                  <a:solidFill>
                    <a:prstClr val="white"/>
                  </a:solidFill>
                  <a:latin typeface="Frutiger LT Pro 45 Light" panose="020B0403030504020204" pitchFamily="34" charset="0"/>
                  <a:cs typeface="Calibri" panose="020F0502020204030204" pitchFamily="34" charset="0"/>
                </a:rPr>
                <a:t>Simple query and answer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9AE921B-A1FB-930E-52E6-6518CAD3DF01}"/>
              </a:ext>
            </a:extLst>
          </p:cNvPr>
          <p:cNvGrpSpPr/>
          <p:nvPr/>
        </p:nvGrpSpPr>
        <p:grpSpPr>
          <a:xfrm>
            <a:off x="7570949" y="2730756"/>
            <a:ext cx="4226310" cy="1857061"/>
            <a:chOff x="7570949" y="2730756"/>
            <a:chExt cx="4226310" cy="185706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7A9EAD9-3598-76CE-FBF0-1F99F79028FD}"/>
                </a:ext>
              </a:extLst>
            </p:cNvPr>
            <p:cNvSpPr txBox="1"/>
            <p:nvPr/>
          </p:nvSpPr>
          <p:spPr>
            <a:xfrm>
              <a:off x="7570949" y="2730756"/>
              <a:ext cx="4226310" cy="1857061"/>
            </a:xfrm>
            <a:prstGeom prst="roundRect">
              <a:avLst>
                <a:gd name="adj" fmla="val 5781"/>
              </a:avLst>
            </a:prstGeom>
            <a:solidFill>
              <a:schemeClr val="bg1"/>
            </a:solidFill>
            <a:ln w="15875">
              <a:solidFill>
                <a:srgbClr val="00B0F0"/>
              </a:solidFill>
            </a:ln>
          </p:spPr>
          <p:txBody>
            <a:bodyPr wrap="square" lIns="91440" tIns="468000" rIns="91440" bIns="0" anchor="t">
              <a:noAutofit/>
            </a:bodyPr>
            <a:lstStyle/>
            <a:p>
              <a:pPr marL="0" marR="0" lvl="1" defTabSz="914332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Frutiger LT Pro 45 Light" panose="020B0403030504020204" pitchFamily="34" charset="0"/>
                  <a:ea typeface="ヒラギノ角ゴ Pro W3"/>
                  <a:cs typeface="Calibri Light" panose="020F0302020204030204" pitchFamily="34" charset="0"/>
                </a:rPr>
                <a:t>Prompt template consisting of set of instructions to perform </a:t>
              </a:r>
            </a:p>
            <a:p>
              <a:pPr marL="180000" lvl="1" indent="-180000" defTabSz="914332" eaLnBrk="0" fontAlgn="base" hangingPunct="0">
                <a:spcBef>
                  <a:spcPct val="0"/>
                </a:spcBef>
                <a:spcAft>
                  <a:spcPct val="0"/>
                </a:spcAft>
                <a:buSzPct val="100000"/>
                <a:buFont typeface="Wingdings" panose="05000000000000000000" pitchFamily="2" charset="2"/>
                <a:buChar char="§"/>
                <a:defRPr/>
              </a:pPr>
              <a:r>
                <a:rPr lang="en-US" sz="1400" kern="0" dirty="0">
                  <a:solidFill>
                    <a:srgbClr val="000000"/>
                  </a:solidFill>
                  <a:latin typeface="Frutiger LT Pro 45 Light" panose="020B0403030504020204" pitchFamily="34" charset="0"/>
                  <a:cs typeface="Calibri Light" panose="020F0302020204030204" pitchFamily="34" charset="0"/>
                </a:rPr>
                <a:t>Data mapping </a:t>
              </a:r>
            </a:p>
            <a:p>
              <a:pPr marL="180000" lvl="1" indent="-180000" defTabSz="914332" eaLnBrk="0" fontAlgn="base" hangingPunct="0">
                <a:spcBef>
                  <a:spcPct val="0"/>
                </a:spcBef>
                <a:spcAft>
                  <a:spcPct val="0"/>
                </a:spcAft>
                <a:buSzPct val="100000"/>
                <a:buFont typeface="Wingdings" panose="05000000000000000000" pitchFamily="2" charset="2"/>
                <a:buChar char="§"/>
                <a:defRPr/>
              </a:pPr>
              <a:r>
                <a:rPr lang="en-US" sz="1400" kern="0" dirty="0">
                  <a:solidFill>
                    <a:srgbClr val="000000"/>
                  </a:solidFill>
                  <a:latin typeface="Frutiger LT Pro 45 Light" panose="020B0403030504020204" pitchFamily="34" charset="0"/>
                  <a:cs typeface="Calibri Light" panose="020F0302020204030204" pitchFamily="34" charset="0"/>
                </a:rPr>
                <a:t>Data transformation </a:t>
              </a:r>
            </a:p>
            <a:p>
              <a:pPr marL="180000" lvl="1" indent="-180000" defTabSz="914332" eaLnBrk="0" fontAlgn="base" hangingPunct="0">
                <a:spcBef>
                  <a:spcPct val="0"/>
                </a:spcBef>
                <a:spcAft>
                  <a:spcPct val="0"/>
                </a:spcAft>
                <a:buSzPct val="100000"/>
                <a:buFont typeface="Wingdings" panose="05000000000000000000" pitchFamily="2" charset="2"/>
                <a:buChar char="§"/>
                <a:defRPr/>
              </a:pPr>
              <a:r>
                <a:rPr lang="en-US" sz="1400" kern="0" dirty="0">
                  <a:solidFill>
                    <a:srgbClr val="000000"/>
                  </a:solidFill>
                  <a:latin typeface="Frutiger LT Pro 45 Light" panose="020B0403030504020204" pitchFamily="34" charset="0"/>
                  <a:cs typeface="Calibri Light" panose="020F0302020204030204" pitchFamily="34" charset="0"/>
                </a:rPr>
                <a:t>API endpoint identification</a:t>
              </a:r>
            </a:p>
            <a:p>
              <a:pPr marL="180000" lvl="1" indent="-180000" defTabSz="914332" eaLnBrk="0" fontAlgn="base" hangingPunct="0">
                <a:spcBef>
                  <a:spcPct val="0"/>
                </a:spcBef>
                <a:spcAft>
                  <a:spcPct val="0"/>
                </a:spcAft>
                <a:buSzPct val="100000"/>
                <a:buFont typeface="Wingdings" panose="05000000000000000000" pitchFamily="2" charset="2"/>
                <a:buChar char="§"/>
                <a:defRPr/>
              </a:pPr>
              <a:r>
                <a:rPr lang="en-US" sz="1400" kern="0" dirty="0">
                  <a:solidFill>
                    <a:srgbClr val="000000"/>
                  </a:solidFill>
                  <a:latin typeface="Frutiger LT Pro 45 Light" panose="020B0403030504020204" pitchFamily="34" charset="0"/>
                  <a:cs typeface="Calibri Light" panose="020F0302020204030204" pitchFamily="34" charset="0"/>
                </a:rPr>
                <a:t>Sample payload generation</a:t>
              </a:r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99906209-33D2-C97C-350C-30D685C0F171}"/>
                </a:ext>
              </a:extLst>
            </p:cNvPr>
            <p:cNvSpPr/>
            <p:nvPr/>
          </p:nvSpPr>
          <p:spPr>
            <a:xfrm>
              <a:off x="7570949" y="2730756"/>
              <a:ext cx="4226310" cy="432000"/>
            </a:xfrm>
            <a:prstGeom prst="roundRect">
              <a:avLst/>
            </a:prstGeom>
            <a:solidFill>
              <a:srgbClr val="00B0F0"/>
            </a:solidFill>
          </p:spPr>
          <p:txBody>
            <a:bodyPr wrap="square" anchor="ctr">
              <a:noAutofit/>
            </a:bodyPr>
            <a:lstStyle/>
            <a:p>
              <a:pPr defTabSz="914400"/>
              <a:r>
                <a:rPr lang="en-US" sz="1600" b="1" dirty="0">
                  <a:solidFill>
                    <a:prstClr val="white"/>
                  </a:solidFill>
                  <a:latin typeface="Frutiger LT Pro 45 Light" panose="020B0403030504020204" pitchFamily="34" charset="0"/>
                  <a:cs typeface="Calibri" panose="020F0502020204030204" pitchFamily="34" charset="0"/>
                </a:rPr>
                <a:t>Chain of prompts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82C6ACF-29DF-02AC-F5CA-690198EBE281}"/>
              </a:ext>
            </a:extLst>
          </p:cNvPr>
          <p:cNvGrpSpPr/>
          <p:nvPr/>
        </p:nvGrpSpPr>
        <p:grpSpPr>
          <a:xfrm>
            <a:off x="7570949" y="4813563"/>
            <a:ext cx="4226310" cy="1632208"/>
            <a:chOff x="7570949" y="4813563"/>
            <a:chExt cx="4226310" cy="163220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F159B8-A4AF-98A0-0734-324C0FFF2386}"/>
                </a:ext>
              </a:extLst>
            </p:cNvPr>
            <p:cNvSpPr txBox="1"/>
            <p:nvPr/>
          </p:nvSpPr>
          <p:spPr>
            <a:xfrm>
              <a:off x="7570949" y="4813563"/>
              <a:ext cx="4226310" cy="1632208"/>
            </a:xfrm>
            <a:prstGeom prst="roundRect">
              <a:avLst>
                <a:gd name="adj" fmla="val 5781"/>
              </a:avLst>
            </a:prstGeom>
            <a:solidFill>
              <a:schemeClr val="bg1"/>
            </a:solidFill>
            <a:ln w="15875">
              <a:solidFill>
                <a:srgbClr val="0070C0"/>
              </a:solidFill>
            </a:ln>
          </p:spPr>
          <p:txBody>
            <a:bodyPr wrap="square" lIns="91440" tIns="468000" rIns="91440" bIns="0" anchor="t">
              <a:noAutofit/>
            </a:bodyPr>
            <a:lstStyle/>
            <a:p>
              <a:pPr marL="0" marR="0" lvl="1" defTabSz="914332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Frutiger LT Pro 45 Light" panose="020B0403030504020204" pitchFamily="34" charset="0"/>
                  <a:ea typeface="ヒラギノ角ゴ Pro W3"/>
                  <a:cs typeface="Calibri Light" panose="020F0302020204030204" pitchFamily="34" charset="0"/>
                </a:rPr>
                <a:t>Root cause analysis by querying over documents in Vector DB </a:t>
              </a:r>
            </a:p>
            <a:p>
              <a:pPr marL="180000" marR="0" lvl="1" indent="-180000" defTabSz="914332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 typeface="Wingdings" panose="05000000000000000000" pitchFamily="2" charset="2"/>
                <a:buChar char="§"/>
                <a:tabLst/>
                <a:defRPr/>
              </a:pPr>
              <a:r>
                <a:rPr lang="en-US" sz="1400" kern="0" dirty="0">
                  <a:solidFill>
                    <a:srgbClr val="000000"/>
                  </a:solidFill>
                  <a:latin typeface="Frutiger LT Pro 45 Light" panose="020B0403030504020204" pitchFamily="34" charset="0"/>
                  <a:cs typeface="Calibri Light" panose="020F0302020204030204" pitchFamily="34" charset="0"/>
                </a:rPr>
                <a:t>FS and TS</a:t>
              </a:r>
            </a:p>
            <a:p>
              <a:pPr marL="180000" marR="0" lvl="1" indent="-180000" defTabSz="914332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 typeface="Wingdings" panose="05000000000000000000" pitchFamily="2" charset="2"/>
                <a:buChar char="§"/>
                <a:tabLst/>
                <a:defRPr/>
              </a:pPr>
              <a:r>
                <a:rPr lang="en-US" sz="1400" kern="0" dirty="0">
                  <a:solidFill>
                    <a:srgbClr val="000000"/>
                  </a:solidFill>
                  <a:latin typeface="Frutiger LT Pro 45 Light" panose="020B0403030504020204" pitchFamily="34" charset="0"/>
                  <a:cs typeface="Calibri Light" panose="020F0302020204030204" pitchFamily="34" charset="0"/>
                </a:rPr>
                <a:t>KCDs</a:t>
              </a:r>
            </a:p>
            <a:p>
              <a:pPr marL="180000" marR="0" lvl="1" indent="-180000" defTabSz="914332" eaLnBrk="0" fontAlgn="base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Pct val="100000"/>
                <a:buFont typeface="Wingdings" panose="05000000000000000000" pitchFamily="2" charset="2"/>
                <a:buChar char="§"/>
                <a:tabLst/>
                <a:defRPr/>
              </a:pPr>
              <a:r>
                <a:rPr lang="en-US" sz="1400" kern="0" dirty="0">
                  <a:solidFill>
                    <a:srgbClr val="000000"/>
                  </a:solidFill>
                  <a:latin typeface="Frutiger LT Pro 45 Light" panose="020B0403030504020204" pitchFamily="34" charset="0"/>
                  <a:cs typeface="Calibri Light" panose="020F0302020204030204" pitchFamily="34" charset="0"/>
                </a:rPr>
                <a:t>Software documentation, etc.</a:t>
              </a: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C123F15E-8AF2-6BD1-A695-5EA5DEA0C088}"/>
                </a:ext>
              </a:extLst>
            </p:cNvPr>
            <p:cNvSpPr/>
            <p:nvPr/>
          </p:nvSpPr>
          <p:spPr>
            <a:xfrm>
              <a:off x="7570949" y="4813563"/>
              <a:ext cx="4226310" cy="432000"/>
            </a:xfrm>
            <a:prstGeom prst="roundRect">
              <a:avLst/>
            </a:prstGeom>
            <a:solidFill>
              <a:srgbClr val="0070C0"/>
            </a:solidFill>
          </p:spPr>
          <p:txBody>
            <a:bodyPr wrap="square" anchor="ctr">
              <a:noAutofit/>
            </a:bodyPr>
            <a:lstStyle/>
            <a:p>
              <a:pPr defTabSz="914400"/>
              <a:r>
                <a:rPr lang="en-US" sz="1600" b="1" dirty="0">
                  <a:solidFill>
                    <a:prstClr val="white"/>
                  </a:solidFill>
                  <a:latin typeface="Frutiger LT Pro 45 Light" panose="020B0403030504020204" pitchFamily="34" charset="0"/>
                  <a:cs typeface="Calibri" panose="020F0502020204030204" pitchFamily="34" charset="0"/>
                </a:rPr>
                <a:t>Fusion RAG based query and answer</a:t>
              </a:r>
            </a:p>
          </p:txBody>
        </p:sp>
      </p:grp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9EEFA9E2-0A1D-7391-1E4D-F060751BCC6F}"/>
              </a:ext>
            </a:extLst>
          </p:cNvPr>
          <p:cNvCxnSpPr>
            <a:cxnSpLocks/>
            <a:stCxn id="36" idx="6"/>
            <a:endCxn id="18" idx="1"/>
          </p:cNvCxnSpPr>
          <p:nvPr/>
        </p:nvCxnSpPr>
        <p:spPr>
          <a:xfrm flipV="1">
            <a:off x="6580094" y="1859641"/>
            <a:ext cx="990855" cy="1137559"/>
          </a:xfrm>
          <a:prstGeom prst="bentConnector3">
            <a:avLst>
              <a:gd name="adj1" fmla="val 50000"/>
            </a:avLst>
          </a:prstGeom>
          <a:ln>
            <a:solidFill>
              <a:srgbClr val="00206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AFBE640A-FEBC-A2AC-5EDD-A39FD0DDE3A3}"/>
              </a:ext>
            </a:extLst>
          </p:cNvPr>
          <p:cNvSpPr/>
          <p:nvPr/>
        </p:nvSpPr>
        <p:spPr>
          <a:xfrm>
            <a:off x="6502400" y="2958353"/>
            <a:ext cx="77694" cy="7769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3554077-D07D-8BD7-C464-5CC15C6773DC}"/>
              </a:ext>
            </a:extLst>
          </p:cNvPr>
          <p:cNvSpPr/>
          <p:nvPr/>
        </p:nvSpPr>
        <p:spPr>
          <a:xfrm>
            <a:off x="6520328" y="3741271"/>
            <a:ext cx="77694" cy="7769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0B4621D-55A8-8152-AED6-E68715D28B52}"/>
              </a:ext>
            </a:extLst>
          </p:cNvPr>
          <p:cNvSpPr/>
          <p:nvPr/>
        </p:nvSpPr>
        <p:spPr>
          <a:xfrm>
            <a:off x="6466544" y="3346824"/>
            <a:ext cx="77694" cy="7769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D13967A5-DA4F-8CCE-B938-C27B1A8BE167}"/>
              </a:ext>
            </a:extLst>
          </p:cNvPr>
          <p:cNvCxnSpPr>
            <a:cxnSpLocks/>
            <a:stCxn id="37" idx="6"/>
            <a:endCxn id="21" idx="1"/>
          </p:cNvCxnSpPr>
          <p:nvPr/>
        </p:nvCxnSpPr>
        <p:spPr>
          <a:xfrm>
            <a:off x="6598022" y="3780118"/>
            <a:ext cx="972927" cy="1849549"/>
          </a:xfrm>
          <a:prstGeom prst="bentConnector3">
            <a:avLst>
              <a:gd name="adj1" fmla="val 50000"/>
            </a:avLst>
          </a:prstGeom>
          <a:ln>
            <a:solidFill>
              <a:srgbClr val="0070C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2235A96-6A6D-C0D8-1BB9-BBD90A7A669B}"/>
              </a:ext>
            </a:extLst>
          </p:cNvPr>
          <p:cNvCxnSpPr>
            <a:cxnSpLocks/>
          </p:cNvCxnSpPr>
          <p:nvPr/>
        </p:nvCxnSpPr>
        <p:spPr>
          <a:xfrm>
            <a:off x="6551256" y="3387545"/>
            <a:ext cx="1021727" cy="0"/>
          </a:xfrm>
          <a:prstGeom prst="straightConnector1">
            <a:avLst/>
          </a:prstGeom>
          <a:ln>
            <a:solidFill>
              <a:srgbClr val="00B0F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23E828F-6714-FF87-4741-FF9A8632FB13}"/>
              </a:ext>
            </a:extLst>
          </p:cNvPr>
          <p:cNvSpPr txBox="1"/>
          <p:nvPr/>
        </p:nvSpPr>
        <p:spPr>
          <a:xfrm>
            <a:off x="389062" y="4886634"/>
            <a:ext cx="6281559" cy="578882"/>
          </a:xfrm>
          <a:prstGeom prst="roundRect">
            <a:avLst/>
          </a:prstGeom>
          <a:solidFill>
            <a:schemeClr val="bg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Frutiger LT Pro 45 Light" panose="020B0403030504020204" pitchFamily="34" charset="0"/>
              </a:rPr>
              <a:t>Give set of instructions and two datasets(SAP and 3</a:t>
            </a:r>
            <a:r>
              <a:rPr lang="en-US" sz="1400" baseline="30000" dirty="0">
                <a:latin typeface="Frutiger LT Pro 45 Light" panose="020B0403030504020204" pitchFamily="34" charset="0"/>
              </a:rPr>
              <a:t>rd</a:t>
            </a:r>
            <a:r>
              <a:rPr lang="en-US" sz="1400" dirty="0">
                <a:latin typeface="Frutiger LT Pro 45 Light" panose="020B0403030504020204" pitchFamily="34" charset="0"/>
              </a:rPr>
              <a:t> </a:t>
            </a:r>
            <a:r>
              <a:rPr lang="en-US" sz="1400" dirty="0" err="1">
                <a:latin typeface="Frutiger LT Pro 45 Light" panose="020B0403030504020204" pitchFamily="34" charset="0"/>
              </a:rPr>
              <a:t>paty</a:t>
            </a:r>
            <a:r>
              <a:rPr lang="en-US" sz="1400" dirty="0">
                <a:latin typeface="Frutiger LT Pro 45 Light" panose="020B0403030504020204" pitchFamily="34" charset="0"/>
              </a:rPr>
              <a:t> app) and choose among the three options.</a:t>
            </a:r>
          </a:p>
        </p:txBody>
      </p:sp>
    </p:spTree>
    <p:extLst>
      <p:ext uri="{BB962C8B-B14F-4D97-AF65-F5344CB8AC3E}">
        <p14:creationId xmlns:p14="http://schemas.microsoft.com/office/powerpoint/2010/main" val="3103634635"/>
      </p:ext>
    </p:extLst>
  </p:cSld>
  <p:clrMapOvr>
    <a:masterClrMapping/>
  </p:clrMapOvr>
  <p:transition spd="med" advClick="0" advTm="7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person and person looking at a tablet&#10;&#10;Description automatically generated">
            <a:extLst>
              <a:ext uri="{FF2B5EF4-FFF2-40B4-BE49-F238E27FC236}">
                <a16:creationId xmlns:a16="http://schemas.microsoft.com/office/drawing/2014/main" id="{06CBC42B-3E0F-DB6E-E7BB-FF4A03936D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2" r="27153"/>
          <a:stretch/>
        </p:blipFill>
        <p:spPr>
          <a:xfrm>
            <a:off x="7097119" y="-1"/>
            <a:ext cx="5094881" cy="6370191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934D4B7-2047-1551-8D78-67EEC1A84052}"/>
              </a:ext>
            </a:extLst>
          </p:cNvPr>
          <p:cNvSpPr/>
          <p:nvPr/>
        </p:nvSpPr>
        <p:spPr>
          <a:xfrm rot="10800000" flipV="1">
            <a:off x="0" y="0"/>
            <a:ext cx="11541578" cy="6370195"/>
          </a:xfrm>
          <a:custGeom>
            <a:avLst/>
            <a:gdLst>
              <a:gd name="connsiteX0" fmla="*/ 0 w 9704390"/>
              <a:gd name="connsiteY0" fmla="*/ 6856844 h 6858000"/>
              <a:gd name="connsiteX1" fmla="*/ 45720 w 9704390"/>
              <a:gd name="connsiteY1" fmla="*/ 6858000 h 6858000"/>
              <a:gd name="connsiteX2" fmla="*/ 0 w 9704390"/>
              <a:gd name="connsiteY2" fmla="*/ 6858000 h 6858000"/>
              <a:gd name="connsiteX3" fmla="*/ 45720 w 9704390"/>
              <a:gd name="connsiteY3" fmla="*/ 0 h 6858000"/>
              <a:gd name="connsiteX4" fmla="*/ 9704390 w 9704390"/>
              <a:gd name="connsiteY4" fmla="*/ 0 h 6858000"/>
              <a:gd name="connsiteX5" fmla="*/ 9704390 w 9704390"/>
              <a:gd name="connsiteY5" fmla="*/ 6858000 h 6858000"/>
              <a:gd name="connsiteX6" fmla="*/ 45720 w 9704390"/>
              <a:gd name="connsiteY6" fmla="*/ 6858000 h 6858000"/>
              <a:gd name="connsiteX7" fmla="*/ 3474720 w 9704390"/>
              <a:gd name="connsiteY7" fmla="*/ 3429000 h 6858000"/>
              <a:gd name="connsiteX8" fmla="*/ 45720 w 9704390"/>
              <a:gd name="connsiteY8" fmla="*/ 0 h 6858000"/>
              <a:gd name="connsiteX9" fmla="*/ 0 w 9704390"/>
              <a:gd name="connsiteY9" fmla="*/ 0 h 6858000"/>
              <a:gd name="connsiteX10" fmla="*/ 45720 w 9704390"/>
              <a:gd name="connsiteY10" fmla="*/ 0 h 6858000"/>
              <a:gd name="connsiteX11" fmla="*/ 0 w 9704390"/>
              <a:gd name="connsiteY11" fmla="*/ 11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04390" h="6858000">
                <a:moveTo>
                  <a:pt x="0" y="6856844"/>
                </a:moveTo>
                <a:lnTo>
                  <a:pt x="45720" y="6858000"/>
                </a:lnTo>
                <a:lnTo>
                  <a:pt x="0" y="6858000"/>
                </a:lnTo>
                <a:close/>
                <a:moveTo>
                  <a:pt x="45720" y="0"/>
                </a:moveTo>
                <a:lnTo>
                  <a:pt x="9704390" y="0"/>
                </a:lnTo>
                <a:lnTo>
                  <a:pt x="9704390" y="6858000"/>
                </a:lnTo>
                <a:lnTo>
                  <a:pt x="45720" y="6858000"/>
                </a:lnTo>
                <a:cubicBezTo>
                  <a:pt x="1939504" y="6858000"/>
                  <a:pt x="3474720" y="5322784"/>
                  <a:pt x="3474720" y="3429000"/>
                </a:cubicBezTo>
                <a:cubicBezTo>
                  <a:pt x="3474720" y="1535216"/>
                  <a:pt x="1939504" y="0"/>
                  <a:pt x="45720" y="0"/>
                </a:cubicBezTo>
                <a:close/>
                <a:moveTo>
                  <a:pt x="0" y="0"/>
                </a:moveTo>
                <a:lnTo>
                  <a:pt x="45720" y="0"/>
                </a:lnTo>
                <a:lnTo>
                  <a:pt x="0" y="1156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317500" dist="889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99E525-B518-5A63-B791-FD668018BC9C}"/>
              </a:ext>
            </a:extLst>
          </p:cNvPr>
          <p:cNvSpPr/>
          <p:nvPr/>
        </p:nvSpPr>
        <p:spPr>
          <a:xfrm>
            <a:off x="389062" y="1395211"/>
            <a:ext cx="470581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Key challenge solved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Applicable across all industries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5ADE60-273B-AF7A-ABA6-9FC9D00F4264}"/>
              </a:ext>
            </a:extLst>
          </p:cNvPr>
          <p:cNvSpPr/>
          <p:nvPr/>
        </p:nvSpPr>
        <p:spPr>
          <a:xfrm>
            <a:off x="389063" y="2940199"/>
            <a:ext cx="3235880" cy="1256408"/>
          </a:xfrm>
          <a:prstGeom prst="rect">
            <a:avLst/>
          </a:prstGeom>
        </p:spPr>
        <p:txBody>
          <a:bodyPr wrap="square" lIns="36000">
            <a:noAutofit/>
          </a:bodyPr>
          <a:lstStyle/>
          <a:p>
            <a:pPr marL="180000" indent="-144000" defTabSz="914400">
              <a:lnSpc>
                <a:spcPts val="15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>
                <a:latin typeface="Frutiger LT Pro 45 Light" panose="020B0403030504020204" pitchFamily="34" charset="0"/>
              </a:rPr>
              <a:t>Complex field mapping </a:t>
            </a:r>
          </a:p>
          <a:p>
            <a:pPr marL="180000" indent="-144000" defTabSz="914400">
              <a:lnSpc>
                <a:spcPts val="15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>
                <a:latin typeface="Frutiger LT Pro 45 Light" panose="020B0403030504020204" pitchFamily="34" charset="0"/>
              </a:rPr>
              <a:t>Mapping logic for category variables and data transformation rules </a:t>
            </a:r>
          </a:p>
          <a:p>
            <a:pPr marL="180000" indent="-144000" defTabSz="914400">
              <a:lnSpc>
                <a:spcPts val="15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>
                <a:latin typeface="Frutiger LT Pro 45 Light" panose="020B0403030504020204" pitchFamily="34" charset="0"/>
              </a:rPr>
              <a:t>RCA through use of software documentation / internet resources</a:t>
            </a:r>
          </a:p>
          <a:p>
            <a:pPr marL="180000" indent="-144000" defTabSz="914400">
              <a:lnSpc>
                <a:spcPts val="1500"/>
              </a:lnSpc>
              <a:buFont typeface="Wingdings" panose="05000000000000000000" pitchFamily="2" charset="2"/>
              <a:buChar char="§"/>
              <a:defRPr/>
            </a:pPr>
            <a:r>
              <a:rPr lang="en-US" sz="1400" dirty="0">
                <a:latin typeface="Frutiger LT Pro 45 Light" panose="020B0403030504020204" pitchFamily="34" charset="0"/>
              </a:rPr>
              <a:t>Test data generation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CBE88-F4ED-FAD5-B064-5D792F79D92F}"/>
              </a:ext>
            </a:extLst>
          </p:cNvPr>
          <p:cNvSpPr txBox="1"/>
          <p:nvPr/>
        </p:nvSpPr>
        <p:spPr>
          <a:xfrm>
            <a:off x="3946928" y="3103819"/>
            <a:ext cx="3156001" cy="756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105B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70-80% </a:t>
            </a:r>
            <a:r>
              <a:rPr lang="en-US" sz="1400" dirty="0">
                <a:latin typeface="Frutiger LT Pro 45 Light" panose="020B0403030504020204" pitchFamily="34" charset="0"/>
              </a:rPr>
              <a:t>effort reduction in field mapping and data transformation logic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08FECA-4FE7-D861-E6DE-594CF5D56442}"/>
              </a:ext>
            </a:extLst>
          </p:cNvPr>
          <p:cNvSpPr txBox="1"/>
          <p:nvPr/>
        </p:nvSpPr>
        <p:spPr>
          <a:xfrm>
            <a:off x="3946928" y="4124157"/>
            <a:ext cx="3156001" cy="756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>
                <a:solidFill>
                  <a:srgbClr val="00105B"/>
                </a:solidFill>
                <a:latin typeface="Frutiger LT Pro 45 Light" panose="020B0403030504020204" pitchFamily="34" charset="0"/>
              </a:rPr>
              <a:t>50-60% </a:t>
            </a:r>
            <a:r>
              <a:rPr lang="en-US" sz="1400" dirty="0">
                <a:latin typeface="Frutiger LT Pro 45 Light" panose="020B0403030504020204" pitchFamily="34" charset="0"/>
              </a:rPr>
              <a:t>effort reduction in root cause analysis of integration errors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0880556-15D5-938C-9EA1-431E6F032A28}"/>
              </a:ext>
            </a:extLst>
          </p:cNvPr>
          <p:cNvSpPr/>
          <p:nvPr/>
        </p:nvSpPr>
        <p:spPr>
          <a:xfrm>
            <a:off x="389063" y="4335377"/>
            <a:ext cx="3235880" cy="64800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SOLUTION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CE14891-E184-10F7-FD16-F6A13911E86F}"/>
              </a:ext>
            </a:extLst>
          </p:cNvPr>
          <p:cNvSpPr/>
          <p:nvPr/>
        </p:nvSpPr>
        <p:spPr>
          <a:xfrm>
            <a:off x="389063" y="2272504"/>
            <a:ext cx="3235880" cy="648000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CHALLENGE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283EDE-74F2-A44F-274D-BAE1C3B160DE}"/>
              </a:ext>
            </a:extLst>
          </p:cNvPr>
          <p:cNvSpPr/>
          <p:nvPr/>
        </p:nvSpPr>
        <p:spPr>
          <a:xfrm>
            <a:off x="389063" y="5001366"/>
            <a:ext cx="3235880" cy="1249532"/>
          </a:xfrm>
          <a:prstGeom prst="rect">
            <a:avLst/>
          </a:prstGeom>
        </p:spPr>
        <p:txBody>
          <a:bodyPr wrap="square" lIns="36000">
            <a:noAutofit/>
          </a:bodyPr>
          <a:lstStyle/>
          <a:p>
            <a:pPr marL="180000" marR="0" lvl="0" indent="-144000" defTabSz="914400" rtl="0" eaLnBrk="1" fontAlgn="auto" latinLnBrk="0" hangingPunct="1">
              <a:lnSpc>
                <a:spcPts val="1500"/>
              </a:lnSpc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Chain of prompts to the LLM powered assistant for field mapping , data transformation and test data generation</a:t>
            </a:r>
          </a:p>
          <a:p>
            <a:pPr marL="180000" marR="0" lvl="0" indent="-144000" defTabSz="914400" rtl="0" eaLnBrk="1" fontAlgn="auto" latinLnBrk="0" hangingPunct="1">
              <a:lnSpc>
                <a:spcPts val="1500"/>
              </a:lnSpc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Fusion RAG to query the software documentation, KCDs, etc.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2A7A21B-888E-07B8-D38D-0CF7D27A4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63" y="103110"/>
            <a:ext cx="9232919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Frutiger LT Pro 45 Light" panose="020B0403030504020204" pitchFamily="34" charset="0"/>
              </a:rPr>
              <a:t>An LLM powered Integration Assistant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20C147D-DD31-CFA9-B6D7-4745A79AA174}"/>
              </a:ext>
            </a:extLst>
          </p:cNvPr>
          <p:cNvSpPr/>
          <p:nvPr/>
        </p:nvSpPr>
        <p:spPr>
          <a:xfrm>
            <a:off x="3899705" y="2272504"/>
            <a:ext cx="3206680" cy="6480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RESULTS</a:t>
            </a:r>
          </a:p>
        </p:txBody>
      </p:sp>
      <p:pic>
        <p:nvPicPr>
          <p:cNvPr id="1026" name="Picture 2" descr="Challenge - Free people icons">
            <a:extLst>
              <a:ext uri="{FF2B5EF4-FFF2-40B4-BE49-F238E27FC236}">
                <a16:creationId xmlns:a16="http://schemas.microsoft.com/office/drawing/2014/main" id="{A76AC0F5-C43D-FD92-E1C6-31ED1CD89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764" y="2372544"/>
            <a:ext cx="409190" cy="40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 - Free business and finance icons">
            <a:extLst>
              <a:ext uri="{FF2B5EF4-FFF2-40B4-BE49-F238E27FC236}">
                <a16:creationId xmlns:a16="http://schemas.microsoft.com/office/drawing/2014/main" id="{53F2EDA7-3B49-1437-6ACB-A5C13FB6A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540" y="2396367"/>
            <a:ext cx="371991" cy="37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olution - Free miscellaneous icons">
            <a:extLst>
              <a:ext uri="{FF2B5EF4-FFF2-40B4-BE49-F238E27FC236}">
                <a16:creationId xmlns:a16="http://schemas.microsoft.com/office/drawing/2014/main" id="{13B2F42D-D501-AF45-4AD2-62EE6FB68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70" y="4448887"/>
            <a:ext cx="452733" cy="452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4D3C3EF-9273-01B2-459F-B766B945059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94917"/>
          <a:stretch/>
        </p:blipFill>
        <p:spPr>
          <a:xfrm rot="5400000">
            <a:off x="5373736" y="2547538"/>
            <a:ext cx="296573" cy="315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675785"/>
      </p:ext>
    </p:extLst>
  </p:cSld>
  <p:clrMapOvr>
    <a:masterClrMapping/>
  </p:clrMapOvr>
  <p:transition spd="slow" advClick="0" advTm="7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7" grpId="0" animBg="1"/>
      <p:bldP spid="18" grpId="0" animBg="1"/>
      <p:bldP spid="19" grpId="0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E2F4F59F82B349A7EDB0CD6058F8A5" ma:contentTypeVersion="10" ma:contentTypeDescription="Create a new document." ma:contentTypeScope="" ma:versionID="1d47c71c2ab01b868e74776c53d0c836">
  <xsd:schema xmlns:xsd="http://www.w3.org/2001/XMLSchema" xmlns:xs="http://www.w3.org/2001/XMLSchema" xmlns:p="http://schemas.microsoft.com/office/2006/metadata/properties" xmlns:ns2="d0260963-9da2-4f60-95fe-6cd6b68036b2" xmlns:ns3="c9a3ac58-8462-4c0d-ba33-37ba080803b2" targetNamespace="http://schemas.microsoft.com/office/2006/metadata/properties" ma:root="true" ma:fieldsID="a345528fdba06e7b889582a4e2bac837" ns2:_="" ns3:_="">
    <xsd:import namespace="d0260963-9da2-4f60-95fe-6cd6b68036b2"/>
    <xsd:import namespace="c9a3ac58-8462-4c0d-ba33-37ba080803b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260963-9da2-4f60-95fe-6cd6b68036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a3ac58-8462-4c0d-ba33-37ba080803b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28EA2BA-5FBE-446C-A04A-48F37C10CC0C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purl.org/dc/terms/"/>
    <ds:schemaRef ds:uri="2a080248-9c9c-461c-bd00-3ae352e68646"/>
    <ds:schemaRef ds:uri="http://schemas.microsoft.com/office/infopath/2007/PartnerControls"/>
    <ds:schemaRef ds:uri="http://schemas.openxmlformats.org/package/2006/metadata/core-properties"/>
    <ds:schemaRef ds:uri="685f03f8-322c-4c80-8c88-7bff689c7b4d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8207AE7-55EC-4749-BAF4-03976539DC44}"/>
</file>

<file path=customXml/itemProps3.xml><?xml version="1.0" encoding="utf-8"?>
<ds:datastoreItem xmlns:ds="http://schemas.openxmlformats.org/officeDocument/2006/customXml" ds:itemID="{057B525B-EF74-4086-9DBF-717C6A068F5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Words>184</Words>
  <Application>Microsoft Office PowerPoint</Application>
  <PresentationFormat>Widescreen</PresentationFormat>
  <Paragraphs>29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14" baseType="lpstr">
      <vt:lpstr>Aptos</vt:lpstr>
      <vt:lpstr>Aptos Display</vt:lpstr>
      <vt:lpstr>Arial</vt:lpstr>
      <vt:lpstr>Barlow</vt:lpstr>
      <vt:lpstr>Calibri Light</vt:lpstr>
      <vt:lpstr>Frutiger 45 Light</vt:lpstr>
      <vt:lpstr>Frutiger LT Pro 45 Light</vt:lpstr>
      <vt:lpstr>Frutiger LT Pro 55 Roman</vt:lpstr>
      <vt:lpstr>Trebuchet MS</vt:lpstr>
      <vt:lpstr>Wingdings</vt:lpstr>
      <vt:lpstr>Office Theme</vt:lpstr>
      <vt:lpstr>1_Office Theme</vt:lpstr>
      <vt:lpstr>An LLM powered Integration Assistant</vt:lpstr>
      <vt:lpstr>An LLM powered Integration Assistant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 for Booth Showcase</dc:title>
  <dc:creator>Nayonika Kulkarni</dc:creator>
  <cp:lastModifiedBy>Gaurav Jain</cp:lastModifiedBy>
  <cp:revision>30</cp:revision>
  <dcterms:created xsi:type="dcterms:W3CDTF">2024-06-17T08:45:27Z</dcterms:created>
  <dcterms:modified xsi:type="dcterms:W3CDTF">2024-07-02T04:40:44Z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0x01010042E2F4F59F82B349A7EDB0CD6058F8A5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xd_Signature">
    <vt:lpwstr/>
  </property>
</Properties>
</file>

<file path=docProps/thumbnail.jpeg>
</file>